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4"/>
  </p:notesMasterIdLst>
  <p:handoutMasterIdLst>
    <p:handoutMasterId r:id="rId15"/>
  </p:handoutMasterIdLst>
  <p:sldIdLst>
    <p:sldId id="286" r:id="rId2"/>
    <p:sldId id="319" r:id="rId3"/>
    <p:sldId id="321" r:id="rId4"/>
    <p:sldId id="310" r:id="rId5"/>
    <p:sldId id="311" r:id="rId6"/>
    <p:sldId id="322" r:id="rId7"/>
    <p:sldId id="312" r:id="rId8"/>
    <p:sldId id="313" r:id="rId9"/>
    <p:sldId id="317" r:id="rId10"/>
    <p:sldId id="314" r:id="rId11"/>
    <p:sldId id="323" r:id="rId12"/>
    <p:sldId id="324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  <p15:guide id="3" pos="10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HHS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99"/>
    <a:srgbClr val="FFFFCC"/>
    <a:srgbClr val="008000"/>
    <a:srgbClr val="336699"/>
    <a:srgbClr val="003300"/>
    <a:srgbClr val="6600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6" autoAdjust="0"/>
    <p:restoredTop sz="84452" autoAdjust="0"/>
  </p:normalViewPr>
  <p:slideViewPr>
    <p:cSldViewPr snapToGrid="0">
      <p:cViewPr varScale="1">
        <p:scale>
          <a:sx n="82" d="100"/>
          <a:sy n="82" d="100"/>
        </p:scale>
        <p:origin x="2112" y="29"/>
      </p:cViewPr>
      <p:guideLst>
        <p:guide orient="horz" pos="2496"/>
        <p:guide pos="2880"/>
        <p:guide pos="1056"/>
      </p:guideLst>
    </p:cSldViewPr>
  </p:slideViewPr>
  <p:outlineViewPr>
    <p:cViewPr>
      <p:scale>
        <a:sx n="33" d="100"/>
        <a:sy n="33" d="100"/>
      </p:scale>
      <p:origin x="48" y="165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212"/>
    </p:cViewPr>
  </p:sorterViewPr>
  <p:notesViewPr>
    <p:cSldViewPr snapToGrid="0">
      <p:cViewPr varScale="1">
        <p:scale>
          <a:sx n="68" d="100"/>
          <a:sy n="68" d="100"/>
        </p:scale>
        <p:origin x="-219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 Geragosian" userId="5dd55a51-bb1c-42dd-bf9a-d0a750db49b5" providerId="ADAL" clId="{60DB9B19-D718-420E-AC2A-4FBC2C1422E0}"/>
    <pc:docChg chg="custSel addSld delSld modSld">
      <pc:chgData name="Ani Geragosian" userId="5dd55a51-bb1c-42dd-bf9a-d0a750db49b5" providerId="ADAL" clId="{60DB9B19-D718-420E-AC2A-4FBC2C1422E0}" dt="2021-06-15T01:40:43.195" v="810" actId="1076"/>
      <pc:docMkLst>
        <pc:docMk/>
      </pc:docMkLst>
      <pc:sldChg chg="modSp mod">
        <pc:chgData name="Ani Geragosian" userId="5dd55a51-bb1c-42dd-bf9a-d0a750db49b5" providerId="ADAL" clId="{60DB9B19-D718-420E-AC2A-4FBC2C1422E0}" dt="2021-06-15T01:32:51.008" v="173" actId="14100"/>
        <pc:sldMkLst>
          <pc:docMk/>
          <pc:sldMk cId="0" sldId="286"/>
        </pc:sldMkLst>
        <pc:spChg chg="mod">
          <ac:chgData name="Ani Geragosian" userId="5dd55a51-bb1c-42dd-bf9a-d0a750db49b5" providerId="ADAL" clId="{60DB9B19-D718-420E-AC2A-4FBC2C1422E0}" dt="2021-06-15T01:32:51.008" v="173" actId="14100"/>
          <ac:spMkLst>
            <pc:docMk/>
            <pc:sldMk cId="0" sldId="286"/>
            <ac:spMk id="3077" creationId="{00000000-0000-0000-0000-000000000000}"/>
          </ac:spMkLst>
        </pc:spChg>
      </pc:sldChg>
      <pc:sldChg chg="modSp del mod">
        <pc:chgData name="Ani Geragosian" userId="5dd55a51-bb1c-42dd-bf9a-d0a750db49b5" providerId="ADAL" clId="{60DB9B19-D718-420E-AC2A-4FBC2C1422E0}" dt="2021-06-09T16:19:50.277" v="48" actId="2696"/>
        <pc:sldMkLst>
          <pc:docMk/>
          <pc:sldMk cId="0" sldId="309"/>
        </pc:sldMkLst>
        <pc:spChg chg="mod">
          <ac:chgData name="Ani Geragosian" userId="5dd55a51-bb1c-42dd-bf9a-d0a750db49b5" providerId="ADAL" clId="{60DB9B19-D718-420E-AC2A-4FBC2C1422E0}" dt="2021-06-09T16:17:35.023" v="46" actId="5793"/>
          <ac:spMkLst>
            <pc:docMk/>
            <pc:sldMk cId="0" sldId="309"/>
            <ac:spMk id="8196" creationId="{00000000-0000-0000-0000-000000000000}"/>
          </ac:spMkLst>
        </pc:spChg>
      </pc:sldChg>
      <pc:sldChg chg="modSp mod">
        <pc:chgData name="Ani Geragosian" userId="5dd55a51-bb1c-42dd-bf9a-d0a750db49b5" providerId="ADAL" clId="{60DB9B19-D718-420E-AC2A-4FBC2C1422E0}" dt="2021-06-09T16:19:13.152" v="47" actId="6549"/>
        <pc:sldMkLst>
          <pc:docMk/>
          <pc:sldMk cId="0" sldId="310"/>
        </pc:sldMkLst>
        <pc:spChg chg="mod">
          <ac:chgData name="Ani Geragosian" userId="5dd55a51-bb1c-42dd-bf9a-d0a750db49b5" providerId="ADAL" clId="{60DB9B19-D718-420E-AC2A-4FBC2C1422E0}" dt="2021-06-09T16:19:13.152" v="47" actId="6549"/>
          <ac:spMkLst>
            <pc:docMk/>
            <pc:sldMk cId="0" sldId="310"/>
            <ac:spMk id="12292" creationId="{00000000-0000-0000-0000-000000000000}"/>
          </ac:spMkLst>
        </pc:spChg>
      </pc:sldChg>
      <pc:sldChg chg="modSp mod">
        <pc:chgData name="Ani Geragosian" userId="5dd55a51-bb1c-42dd-bf9a-d0a750db49b5" providerId="ADAL" clId="{60DB9B19-D718-420E-AC2A-4FBC2C1422E0}" dt="2021-06-15T01:40:43.195" v="810" actId="1076"/>
        <pc:sldMkLst>
          <pc:docMk/>
          <pc:sldMk cId="0" sldId="311"/>
        </pc:sldMkLst>
        <pc:spChg chg="mod">
          <ac:chgData name="Ani Geragosian" userId="5dd55a51-bb1c-42dd-bf9a-d0a750db49b5" providerId="ADAL" clId="{60DB9B19-D718-420E-AC2A-4FBC2C1422E0}" dt="2021-06-15T01:40:43.195" v="810" actId="1076"/>
          <ac:spMkLst>
            <pc:docMk/>
            <pc:sldMk cId="0" sldId="311"/>
            <ac:spMk id="13315" creationId="{00000000-0000-0000-0000-000000000000}"/>
          </ac:spMkLst>
        </pc:spChg>
        <pc:spChg chg="mod">
          <ac:chgData name="Ani Geragosian" userId="5dd55a51-bb1c-42dd-bf9a-d0a750db49b5" providerId="ADAL" clId="{60DB9B19-D718-420E-AC2A-4FBC2C1422E0}" dt="2021-06-09T16:20:07.471" v="49" actId="6549"/>
          <ac:spMkLst>
            <pc:docMk/>
            <pc:sldMk cId="0" sldId="311"/>
            <ac:spMk id="13316" creationId="{00000000-0000-0000-0000-000000000000}"/>
          </ac:spMkLst>
        </pc:spChg>
      </pc:sldChg>
      <pc:sldChg chg="modNotesTx">
        <pc:chgData name="Ani Geragosian" userId="5dd55a51-bb1c-42dd-bf9a-d0a750db49b5" providerId="ADAL" clId="{60DB9B19-D718-420E-AC2A-4FBC2C1422E0}" dt="2021-06-09T16:21:00.297" v="134" actId="20577"/>
        <pc:sldMkLst>
          <pc:docMk/>
          <pc:sldMk cId="0" sldId="312"/>
        </pc:sldMkLst>
      </pc:sldChg>
      <pc:sldChg chg="modSp mod">
        <pc:chgData name="Ani Geragosian" userId="5dd55a51-bb1c-42dd-bf9a-d0a750db49b5" providerId="ADAL" clId="{60DB9B19-D718-420E-AC2A-4FBC2C1422E0}" dt="2021-06-09T16:21:25.735" v="135" actId="6549"/>
        <pc:sldMkLst>
          <pc:docMk/>
          <pc:sldMk cId="0" sldId="313"/>
        </pc:sldMkLst>
        <pc:spChg chg="mod">
          <ac:chgData name="Ani Geragosian" userId="5dd55a51-bb1c-42dd-bf9a-d0a750db49b5" providerId="ADAL" clId="{60DB9B19-D718-420E-AC2A-4FBC2C1422E0}" dt="2021-06-09T16:21:25.735" v="135" actId="6549"/>
          <ac:spMkLst>
            <pc:docMk/>
            <pc:sldMk cId="0" sldId="313"/>
            <ac:spMk id="16388" creationId="{00000000-0000-0000-0000-000000000000}"/>
          </ac:spMkLst>
        </pc:spChg>
      </pc:sldChg>
      <pc:sldChg chg="modSp mod">
        <pc:chgData name="Ani Geragosian" userId="5dd55a51-bb1c-42dd-bf9a-d0a750db49b5" providerId="ADAL" clId="{60DB9B19-D718-420E-AC2A-4FBC2C1422E0}" dt="2021-06-15T01:33:51.110" v="177" actId="1076"/>
        <pc:sldMkLst>
          <pc:docMk/>
          <pc:sldMk cId="0" sldId="317"/>
        </pc:sldMkLst>
        <pc:spChg chg="mod">
          <ac:chgData name="Ani Geragosian" userId="5dd55a51-bb1c-42dd-bf9a-d0a750db49b5" providerId="ADAL" clId="{60DB9B19-D718-420E-AC2A-4FBC2C1422E0}" dt="2021-06-15T01:33:51.110" v="177" actId="1076"/>
          <ac:spMkLst>
            <pc:docMk/>
            <pc:sldMk cId="0" sldId="317"/>
            <ac:spMk id="19460" creationId="{00000000-0000-0000-0000-000000000000}"/>
          </ac:spMkLst>
        </pc:spChg>
      </pc:sldChg>
      <pc:sldChg chg="modSp mod modNotesTx">
        <pc:chgData name="Ani Geragosian" userId="5dd55a51-bb1c-42dd-bf9a-d0a750db49b5" providerId="ADAL" clId="{60DB9B19-D718-420E-AC2A-4FBC2C1422E0}" dt="2021-06-15T01:40:18.097" v="808" actId="1076"/>
        <pc:sldMkLst>
          <pc:docMk/>
          <pc:sldMk cId="0" sldId="319"/>
        </pc:sldMkLst>
        <pc:spChg chg="mod">
          <ac:chgData name="Ani Geragosian" userId="5dd55a51-bb1c-42dd-bf9a-d0a750db49b5" providerId="ADAL" clId="{60DB9B19-D718-420E-AC2A-4FBC2C1422E0}" dt="2021-06-15T01:40:18.097" v="808" actId="1076"/>
          <ac:spMkLst>
            <pc:docMk/>
            <pc:sldMk cId="0" sldId="319"/>
            <ac:spMk id="7171" creationId="{00000000-0000-0000-0000-000000000000}"/>
          </ac:spMkLst>
        </pc:spChg>
        <pc:spChg chg="mod">
          <ac:chgData name="Ani Geragosian" userId="5dd55a51-bb1c-42dd-bf9a-d0a750db49b5" providerId="ADAL" clId="{60DB9B19-D718-420E-AC2A-4FBC2C1422E0}" dt="2021-06-06T23:36:17.733" v="5" actId="20577"/>
          <ac:spMkLst>
            <pc:docMk/>
            <pc:sldMk cId="0" sldId="319"/>
            <ac:spMk id="7172" creationId="{00000000-0000-0000-0000-000000000000}"/>
          </ac:spMkLst>
        </pc:spChg>
      </pc:sldChg>
      <pc:sldChg chg="modSp mod">
        <pc:chgData name="Ani Geragosian" userId="5dd55a51-bb1c-42dd-bf9a-d0a750db49b5" providerId="ADAL" clId="{60DB9B19-D718-420E-AC2A-4FBC2C1422E0}" dt="2021-06-15T01:40:31.386" v="809" actId="1076"/>
        <pc:sldMkLst>
          <pc:docMk/>
          <pc:sldMk cId="0" sldId="321"/>
        </pc:sldMkLst>
        <pc:spChg chg="mod">
          <ac:chgData name="Ani Geragosian" userId="5dd55a51-bb1c-42dd-bf9a-d0a750db49b5" providerId="ADAL" clId="{60DB9B19-D718-420E-AC2A-4FBC2C1422E0}" dt="2021-06-15T01:40:31.386" v="809" actId="1076"/>
          <ac:spMkLst>
            <pc:docMk/>
            <pc:sldMk cId="0" sldId="321"/>
            <ac:spMk id="10243" creationId="{00000000-0000-0000-0000-000000000000}"/>
          </ac:spMkLst>
        </pc:spChg>
      </pc:sldChg>
      <pc:sldChg chg="modSp mod">
        <pc:chgData name="Ani Geragosian" userId="5dd55a51-bb1c-42dd-bf9a-d0a750db49b5" providerId="ADAL" clId="{60DB9B19-D718-420E-AC2A-4FBC2C1422E0}" dt="2021-06-15T01:33:28.271" v="176" actId="1076"/>
        <pc:sldMkLst>
          <pc:docMk/>
          <pc:sldMk cId="1939647940" sldId="322"/>
        </pc:sldMkLst>
        <pc:spChg chg="mod">
          <ac:chgData name="Ani Geragosian" userId="5dd55a51-bb1c-42dd-bf9a-d0a750db49b5" providerId="ADAL" clId="{60DB9B19-D718-420E-AC2A-4FBC2C1422E0}" dt="2021-06-15T01:33:28.271" v="176" actId="1076"/>
          <ac:spMkLst>
            <pc:docMk/>
            <pc:sldMk cId="1939647940" sldId="322"/>
            <ac:spMk id="2" creationId="{8BD4042A-7BF2-4A2A-B429-530818C53B42}"/>
          </ac:spMkLst>
        </pc:spChg>
      </pc:sldChg>
      <pc:sldChg chg="modSp new mod">
        <pc:chgData name="Ani Geragosian" userId="5dd55a51-bb1c-42dd-bf9a-d0a750db49b5" providerId="ADAL" clId="{60DB9B19-D718-420E-AC2A-4FBC2C1422E0}" dt="2021-06-15T01:37:18.998" v="519" actId="14100"/>
        <pc:sldMkLst>
          <pc:docMk/>
          <pc:sldMk cId="3771231623" sldId="323"/>
        </pc:sldMkLst>
        <pc:spChg chg="mod">
          <ac:chgData name="Ani Geragosian" userId="5dd55a51-bb1c-42dd-bf9a-d0a750db49b5" providerId="ADAL" clId="{60DB9B19-D718-420E-AC2A-4FBC2C1422E0}" dt="2021-06-15T01:37:14.744" v="518" actId="1076"/>
          <ac:spMkLst>
            <pc:docMk/>
            <pc:sldMk cId="3771231623" sldId="323"/>
            <ac:spMk id="2" creationId="{7805E6C0-297D-46C9-9FEC-AC68F96FC5DA}"/>
          </ac:spMkLst>
        </pc:spChg>
        <pc:spChg chg="mod">
          <ac:chgData name="Ani Geragosian" userId="5dd55a51-bb1c-42dd-bf9a-d0a750db49b5" providerId="ADAL" clId="{60DB9B19-D718-420E-AC2A-4FBC2C1422E0}" dt="2021-06-15T01:37:18.998" v="519" actId="14100"/>
          <ac:spMkLst>
            <pc:docMk/>
            <pc:sldMk cId="3771231623" sldId="323"/>
            <ac:spMk id="3" creationId="{01D40CF0-6326-4A67-830F-668E2E4C132D}"/>
          </ac:spMkLst>
        </pc:spChg>
      </pc:sldChg>
      <pc:sldChg chg="modSp new mod">
        <pc:chgData name="Ani Geragosian" userId="5dd55a51-bb1c-42dd-bf9a-d0a750db49b5" providerId="ADAL" clId="{60DB9B19-D718-420E-AC2A-4FBC2C1422E0}" dt="2021-06-15T01:39:54.944" v="806" actId="1076"/>
        <pc:sldMkLst>
          <pc:docMk/>
          <pc:sldMk cId="4286284112" sldId="324"/>
        </pc:sldMkLst>
        <pc:spChg chg="mod">
          <ac:chgData name="Ani Geragosian" userId="5dd55a51-bb1c-42dd-bf9a-d0a750db49b5" providerId="ADAL" clId="{60DB9B19-D718-420E-AC2A-4FBC2C1422E0}" dt="2021-06-15T01:39:54.944" v="806" actId="1076"/>
          <ac:spMkLst>
            <pc:docMk/>
            <pc:sldMk cId="4286284112" sldId="324"/>
            <ac:spMk id="2" creationId="{1134373A-BEAB-4090-8C6B-28FF1662A63B}"/>
          </ac:spMkLst>
        </pc:spChg>
        <pc:spChg chg="mod">
          <ac:chgData name="Ani Geragosian" userId="5dd55a51-bb1c-42dd-bf9a-d0a750db49b5" providerId="ADAL" clId="{60DB9B19-D718-420E-AC2A-4FBC2C1422E0}" dt="2021-06-15T01:39:34.050" v="805" actId="313"/>
          <ac:spMkLst>
            <pc:docMk/>
            <pc:sldMk cId="4286284112" sldId="324"/>
            <ac:spMk id="3" creationId="{F9F1DEDF-DEA2-40FA-B1D2-E707DE1A089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53200" y="8982075"/>
            <a:ext cx="4572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900">
                <a:solidFill>
                  <a:srgbClr val="6633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CCB5786A-76FA-4756-9C2A-E6E4919D7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6867" name="Picture 6" descr="blue grid"/>
          <p:cNvPicPr>
            <a:picLocks noChangeAspect="1" noChangeArrowheads="1"/>
          </p:cNvPicPr>
          <p:nvPr/>
        </p:nvPicPr>
        <p:blipFill>
          <a:blip r:embed="rId2" cstate="print"/>
          <a:srcRect r="12248" b="26315"/>
          <a:stretch>
            <a:fillRect/>
          </a:stretch>
        </p:blipFill>
        <p:spPr bwMode="auto">
          <a:xfrm>
            <a:off x="5486400" y="0"/>
            <a:ext cx="152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Line 8"/>
          <p:cNvSpPr>
            <a:spLocks noChangeShapeType="1"/>
          </p:cNvSpPr>
          <p:nvPr/>
        </p:nvSpPr>
        <p:spPr bwMode="auto">
          <a:xfrm>
            <a:off x="0" y="533400"/>
            <a:ext cx="7010400" cy="0"/>
          </a:xfrm>
          <a:prstGeom prst="line">
            <a:avLst/>
          </a:prstGeom>
          <a:noFill/>
          <a:ln w="9525">
            <a:solidFill>
              <a:srgbClr val="C7C397"/>
            </a:solidFill>
            <a:round/>
            <a:headEnd/>
            <a:tailEnd/>
          </a:ln>
          <a:effectLst/>
        </p:spPr>
        <p:txBody>
          <a:bodyPr lIns="88139" tIns="44070" rIns="88139" bIns="44070"/>
          <a:lstStyle/>
          <a:p>
            <a:endParaRPr lang="en-US"/>
          </a:p>
        </p:txBody>
      </p:sp>
      <p:grpSp>
        <p:nvGrpSpPr>
          <p:cNvPr id="36869" name="Group 9"/>
          <p:cNvGrpSpPr>
            <a:grpSpLocks/>
          </p:cNvGrpSpPr>
          <p:nvPr/>
        </p:nvGrpSpPr>
        <p:grpSpPr bwMode="auto">
          <a:xfrm>
            <a:off x="0" y="9067800"/>
            <a:ext cx="7010400" cy="228600"/>
            <a:chOff x="-48" y="5568"/>
            <a:chExt cx="4320" cy="144"/>
          </a:xfrm>
        </p:grpSpPr>
        <p:sp>
          <p:nvSpPr>
            <p:cNvPr id="36872" name="Line 10"/>
            <p:cNvSpPr>
              <a:spLocks noChangeShapeType="1"/>
            </p:cNvSpPr>
            <p:nvPr userDrawn="1"/>
          </p:nvSpPr>
          <p:spPr bwMode="auto">
            <a:xfrm>
              <a:off x="-48" y="5712"/>
              <a:ext cx="4320" cy="0"/>
            </a:xfrm>
            <a:prstGeom prst="line">
              <a:avLst/>
            </a:prstGeom>
            <a:noFill/>
            <a:ln w="9525">
              <a:solidFill>
                <a:srgbClr val="C7C397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Line 11"/>
            <p:cNvSpPr>
              <a:spLocks noChangeShapeType="1"/>
            </p:cNvSpPr>
            <p:nvPr userDrawn="1"/>
          </p:nvSpPr>
          <p:spPr bwMode="auto">
            <a:xfrm>
              <a:off x="-48" y="5568"/>
              <a:ext cx="4320" cy="0"/>
            </a:xfrm>
            <a:prstGeom prst="line">
              <a:avLst/>
            </a:prstGeom>
            <a:noFill/>
            <a:ln w="9525">
              <a:solidFill>
                <a:srgbClr val="C7C397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4252913" y="9067800"/>
            <a:ext cx="21732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 defTabSz="912813"/>
            <a:r>
              <a:rPr lang="en-US" sz="900">
                <a:solidFill>
                  <a:srgbClr val="663300"/>
                </a:solidFill>
                <a:latin typeface="Verdana" pitchFamily="34" charset="0"/>
              </a:rPr>
              <a:t> TeamSTEPPS 06.1  |  Coaching Workshop</a:t>
            </a: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gray">
          <a:xfrm>
            <a:off x="5564188" y="61913"/>
            <a:ext cx="1373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824" tIns="45824" rIns="45824" bIns="45824" anchor="ctr"/>
          <a:lstStyle/>
          <a:p>
            <a:pPr algn="ctr"/>
            <a:r>
              <a:rPr lang="en-US" sz="1200" b="1">
                <a:solidFill>
                  <a:srgbClr val="FFFFE1"/>
                </a:solidFill>
              </a:rPr>
              <a:t>Coaching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88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88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80FBE21-02B0-4FA0-B961-D15BCDDBC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CA134D04-E544-45A1-B881-A6890AAEF9CE}" type="slidenum">
              <a:rPr lang="en-US" smtClean="0"/>
              <a:pPr defTabSz="931863"/>
              <a:t>1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4416425"/>
            <a:ext cx="5932487" cy="4183063"/>
          </a:xfrm>
          <a:noFill/>
        </p:spPr>
        <p:txBody>
          <a:bodyPr/>
          <a:lstStyle/>
          <a:p>
            <a:pPr eaLnBrk="1" hangingPunct="1"/>
            <a:endParaRPr 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5270FA80-F4C0-47D3-A192-5A2D2406E886}" type="slidenum">
              <a:rPr lang="en-US" smtClean="0"/>
              <a:pPr defTabSz="931863"/>
              <a:t>2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What does coach do?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7FD34B09-AC80-4B68-B32A-B10467618504}" type="slidenum">
              <a:rPr lang="en-US" smtClean="0"/>
              <a:pPr defTabSz="931863"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i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F086BE6C-4846-449D-AF2B-ED1D8518E3AA}" type="slidenum">
              <a:rPr lang="en-US" smtClean="0"/>
              <a:pPr defTabSz="931863"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71650" y="1138238"/>
            <a:ext cx="3475038" cy="2608262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0913" y="4413250"/>
            <a:ext cx="5141912" cy="4697413"/>
          </a:xfrm>
          <a:noFill/>
        </p:spPr>
        <p:txBody>
          <a:bodyPr/>
          <a:lstStyle/>
          <a:p>
            <a:pPr eaLnBrk="1" hangingPunct="1"/>
            <a:r>
              <a:rPr lang="en-US" dirty="0"/>
              <a:t>How do you learn? What resources you need?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E9C8E3BE-7664-4DD5-AF55-9924B208C21D}" type="slidenum">
              <a:rPr lang="en-US" smtClean="0"/>
              <a:pPr defTabSz="931863"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Coach daily, formal with documentation and also on spot coaching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0FBE21-02B0-4FA0-B961-D15BCDDBCD7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91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0A0E203C-0469-4932-AE17-AD25CFCA92FD}" type="slidenum">
              <a:rPr lang="en-US" smtClean="0"/>
              <a:pPr defTabSz="931863"/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/>
              <a:t>After session can send out for last two slides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this at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0FBE21-02B0-4FA0-B961-D15BCDDBCD7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4D8AA9B-A85C-4589-B73E-1509BBC55317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0120012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4D8AA9B-A85C-4589-B73E-1509BBC55317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2548584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4D8AA9B-A85C-4589-B73E-1509BBC55317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87285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4D8AA9B-A85C-4589-B73E-1509BBC55317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4184279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4D8AA9B-A85C-4589-B73E-1509BBC55317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35349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E4D8AA9B-A85C-4589-B73E-1509BBC55317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334764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83E58F40-3EA8-4281-91A7-7EA2536805A5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78891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A96FBA57-3EBA-4E25-A82F-46A27FB81199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97946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211513" y="3832225"/>
            <a:ext cx="5276850" cy="1131888"/>
          </a:xfrm>
        </p:spPr>
        <p:txBody>
          <a:bodyPr tIns="45720" bIns="45720" anchorCtr="0"/>
          <a:lstStyle>
            <a:lvl1pPr>
              <a:defRPr sz="3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0052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7668C0DA-4B76-4CD3-9D6E-785A7A8AE42E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158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AE5CE5C0-0C0F-4502-8E45-954A3D16A05F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8466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CB194709-A387-44E5-8CB0-E724588805F2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925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1FB84AB9-39E1-4DC1-BFB6-23A6A5E9886A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6716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02416DF4-D2AD-4145-B10B-AEAD0A1915AB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2582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B4BE62FA-3C2E-4A9E-BC4C-E7B123B26DFA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8340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6040334F-9ABA-4BAA-9202-89D463B7988C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145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5374A8BE-BDED-460A-BA57-414E240BE292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369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E4D8AA9B-A85C-4589-B73E-1509BBC55317}" type="slidenum">
              <a:rPr lang="en-US" smtClean="0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6D5706B2-D3C4-4684-99B1-CE99497017B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76563" y="347663"/>
            <a:ext cx="3698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663300"/>
                </a:solidFill>
                <a:latin typeface="Times New Roman" pitchFamily="18" charset="0"/>
              </a:rPr>
              <a:t>®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3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x.ha.osd.mil/FileDir/71ba9987-c5df-40ca-ab62-405d959a22ac/Module%204-05.1-MutualSupport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31581" y="1221422"/>
            <a:ext cx="57425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663300"/>
                </a:solidFill>
              </a:rPr>
              <a:t>Coaching and Leadership</a:t>
            </a:r>
          </a:p>
        </p:txBody>
      </p:sp>
      <p:pic>
        <p:nvPicPr>
          <p:cNvPr id="3075" name="Picture 7" descr="mutual_suppo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278" y="3161523"/>
            <a:ext cx="2886075" cy="31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10"/>
          <p:cNvSpPr>
            <a:spLocks noChangeArrowheads="1"/>
          </p:cNvSpPr>
          <p:nvPr/>
        </p:nvSpPr>
        <p:spPr bwMode="auto">
          <a:xfrm rot="10800000" flipV="1">
            <a:off x="2084832" y="1867752"/>
            <a:ext cx="5789341" cy="15612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 b="1" i="1" dirty="0"/>
              <a:t>“Your business will only rise to the level of your people” </a:t>
            </a:r>
          </a:p>
          <a:p>
            <a:pPr algn="ctr"/>
            <a:endParaRPr lang="en-US" sz="1600" b="1" i="1" dirty="0"/>
          </a:p>
          <a:p>
            <a:pPr algn="ctr"/>
            <a:endParaRPr lang="en-US" sz="1600" b="1" i="1" dirty="0"/>
          </a:p>
          <a:p>
            <a:pPr algn="ctr"/>
            <a:r>
              <a:rPr lang="en-US" sz="1600" b="1" i="1" dirty="0"/>
              <a:t>Presented by Ani Geragosian, MBA</a:t>
            </a:r>
          </a:p>
          <a:p>
            <a:pPr algn="ctr"/>
            <a:endParaRPr lang="en-US" sz="1600" b="1" i="1" dirty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712544" y="222913"/>
            <a:ext cx="6347713" cy="1320800"/>
          </a:xfrm>
        </p:spPr>
        <p:txBody>
          <a:bodyPr/>
          <a:lstStyle/>
          <a:p>
            <a:pPr eaLnBrk="1" hangingPunct="1"/>
            <a:r>
              <a:rPr lang="en-US" dirty="0"/>
              <a:t>Teamwork Actions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idx="1"/>
          </p:nvPr>
        </p:nvSpPr>
        <p:spPr>
          <a:xfrm>
            <a:off x="659559" y="1905831"/>
            <a:ext cx="7391400" cy="3543300"/>
          </a:xfrm>
        </p:spPr>
        <p:txBody>
          <a:bodyPr/>
          <a:lstStyle/>
          <a:p>
            <a:pPr eaLnBrk="1" hangingPunct="1"/>
            <a:r>
              <a:rPr lang="en-US" dirty="0"/>
              <a:t>Perform as a leader and a coach of other team members</a:t>
            </a:r>
          </a:p>
          <a:p>
            <a:pPr eaLnBrk="1" hangingPunct="1"/>
            <a:r>
              <a:rPr lang="en-US" dirty="0"/>
              <a:t>Provide well-intentioned, nonjudgmental feedback</a:t>
            </a:r>
          </a:p>
          <a:p>
            <a:pPr eaLnBrk="1" hangingPunct="1"/>
            <a:r>
              <a:rPr lang="en-US" dirty="0"/>
              <a:t>Analyze results of your coaching to look for ways to continually improve team performance</a:t>
            </a:r>
          </a:p>
          <a:p>
            <a:pPr eaLnBrk="1" hangingPunct="1"/>
            <a:r>
              <a:rPr lang="en-US" dirty="0"/>
              <a:t>Ensure team members are performing their roles as appropriate</a:t>
            </a:r>
          </a:p>
          <a:p>
            <a:pPr eaLnBrk="1" hangingPunct="1"/>
            <a:r>
              <a:rPr lang="en-US" dirty="0"/>
              <a:t>Implement a coaching strategy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6A4510EF-3979-434C-A66E-168A28E1ABC7}" type="slidenum">
              <a:rPr lang="en-US" smtClean="0"/>
              <a:pPr/>
              <a:t>10</a:t>
            </a:fld>
            <a:r>
              <a:rPr lang="en-US"/>
              <a:t> 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E6C0-297D-46C9-9FEC-AC68F96FC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727" y="280416"/>
            <a:ext cx="6347713" cy="729996"/>
          </a:xfrm>
        </p:spPr>
        <p:txBody>
          <a:bodyPr/>
          <a:lstStyle/>
          <a:p>
            <a:r>
              <a:rPr lang="en-US" dirty="0"/>
              <a:t>When coaching always 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0CF0-6326-4A67-830F-668E2E4C1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1"/>
            <a:ext cx="6431281" cy="3010342"/>
          </a:xfrm>
        </p:spPr>
        <p:txBody>
          <a:bodyPr/>
          <a:lstStyle/>
          <a:p>
            <a:r>
              <a:rPr lang="en-US" dirty="0"/>
              <a:t>Conduct 1 on 1 regularly do not reschedule </a:t>
            </a:r>
          </a:p>
          <a:p>
            <a:r>
              <a:rPr lang="en-US" dirty="0"/>
              <a:t>Ask what is their positive of the month or week</a:t>
            </a:r>
          </a:p>
          <a:p>
            <a:r>
              <a:rPr lang="en-US" dirty="0"/>
              <a:t>Ask, what do you want to get out of our meeting today?</a:t>
            </a:r>
          </a:p>
          <a:p>
            <a:r>
              <a:rPr lang="en-US" dirty="0"/>
              <a:t>Mesh goals together</a:t>
            </a:r>
          </a:p>
          <a:p>
            <a:r>
              <a:rPr lang="en-US" dirty="0"/>
              <a:t>Ask, what was the biggest take away from our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DBCF7-C459-4E6B-8AE7-F2C292F7E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7668C0DA-4B76-4CD3-9D6E-785A7A8AE42E}" type="slidenum">
              <a:rPr lang="en-US" smtClean="0"/>
              <a:pPr>
                <a:defRPr/>
              </a:pPr>
              <a:t>11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71231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4373A-BEAB-4090-8C6B-28FF1662A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00" y="220980"/>
            <a:ext cx="6243829" cy="949452"/>
          </a:xfrm>
        </p:spPr>
        <p:txBody>
          <a:bodyPr>
            <a:normAutofit fontScale="90000"/>
          </a:bodyPr>
          <a:lstStyle/>
          <a:p>
            <a:r>
              <a:rPr lang="en-US" dirty="0"/>
              <a:t>Types of employees are…</a:t>
            </a:r>
            <a:br>
              <a:rPr lang="en-US" dirty="0"/>
            </a:br>
            <a:r>
              <a:rPr lang="en-US" sz="2200" dirty="0"/>
              <a:t>should know what type of employee you have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1DEDF-DEA2-40FA-B1D2-E707DE1A0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once that like goody items</a:t>
            </a:r>
          </a:p>
          <a:p>
            <a:r>
              <a:rPr lang="en-US" dirty="0"/>
              <a:t>Quality minutes </a:t>
            </a:r>
          </a:p>
          <a:p>
            <a:r>
              <a:rPr lang="en-US" dirty="0"/>
              <a:t>Recognition and affirmation</a:t>
            </a:r>
          </a:p>
          <a:p>
            <a:r>
              <a:rPr lang="en-US" dirty="0"/>
              <a:t>Knowledge and advancement </a:t>
            </a:r>
          </a:p>
          <a:p>
            <a:r>
              <a:rPr lang="en-US" dirty="0"/>
              <a:t>Incentives</a:t>
            </a:r>
          </a:p>
          <a:p>
            <a:r>
              <a:rPr lang="en-US" dirty="0"/>
              <a:t>Flexibility </a:t>
            </a:r>
          </a:p>
          <a:p>
            <a:r>
              <a:rPr lang="en-US" dirty="0"/>
              <a:t>Respect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97DFB-03FE-41F9-AAC5-E24D0FF4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7668C0DA-4B76-4CD3-9D6E-785A7A8AE42E}" type="slidenum">
              <a:rPr lang="en-US" smtClean="0"/>
              <a:pPr>
                <a:defRPr/>
              </a:pPr>
              <a:t>12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8628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597" y="287140"/>
            <a:ext cx="3756509" cy="732416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What is Coaching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161482" y="1773029"/>
            <a:ext cx="6347714" cy="3880773"/>
          </a:xfrm>
        </p:spPr>
        <p:txBody>
          <a:bodyPr/>
          <a:lstStyle/>
          <a:p>
            <a:pPr eaLnBrk="1" hangingPunct="1"/>
            <a:r>
              <a:rPr lang="en-US" dirty="0"/>
              <a:t>Providing guidance, feedback, and direction to ensure successful performance </a:t>
            </a:r>
          </a:p>
          <a:p>
            <a:pPr marL="0" indent="0" algn="ctr" eaLnBrk="1" hangingPunct="1">
              <a:buNone/>
            </a:pPr>
            <a:r>
              <a:rPr lang="en-US" b="1" dirty="0"/>
              <a:t>Characteristics of an </a:t>
            </a:r>
            <a:br>
              <a:rPr lang="en-US" b="1" dirty="0"/>
            </a:br>
            <a:r>
              <a:rPr lang="en-US" b="1" dirty="0"/>
              <a:t>Effective Coach</a:t>
            </a:r>
          </a:p>
          <a:p>
            <a:pPr marL="0" indent="0" algn="ctr" eaLnBrk="1" hangingPunct="1">
              <a:buNone/>
            </a:pPr>
            <a:endParaRPr lang="en-US" b="1" dirty="0"/>
          </a:p>
          <a:p>
            <a:pPr eaLnBrk="1" hangingPunct="1"/>
            <a:r>
              <a:rPr lang="en-US" dirty="0"/>
              <a:t>Someone who has Competence</a:t>
            </a:r>
          </a:p>
          <a:p>
            <a:pPr eaLnBrk="1" hangingPunct="1"/>
            <a:r>
              <a:rPr lang="en-US" dirty="0"/>
              <a:t>Someone who has Interpersonal Skills</a:t>
            </a:r>
          </a:p>
          <a:p>
            <a:pPr eaLnBrk="1" hangingPunct="1"/>
            <a:r>
              <a:rPr lang="en-US" dirty="0"/>
              <a:t>Someone who can provide Effective Feedback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DAC13BC3-9A34-444E-A5FB-B486609C6C0A}" type="slidenum">
              <a:rPr lang="en-US" smtClean="0"/>
              <a:pPr/>
              <a:t>2</a:t>
            </a:fld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233715" y="176726"/>
            <a:ext cx="7739062" cy="914400"/>
          </a:xfrm>
        </p:spPr>
        <p:txBody>
          <a:bodyPr/>
          <a:lstStyle/>
          <a:p>
            <a:pPr eaLnBrk="1" hangingPunct="1"/>
            <a:r>
              <a:rPr lang="en-US" dirty="0"/>
              <a:t>Coaching Competencies</a:t>
            </a:r>
          </a:p>
        </p:txBody>
      </p:sp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0CDAD005-01E4-46AA-9A89-19201FF0947F}" type="slidenum">
              <a:rPr lang="en-US" smtClean="0"/>
              <a:pPr/>
              <a:t>3</a:t>
            </a:fld>
            <a:r>
              <a:rPr lang="en-US"/>
              <a:t>  </a:t>
            </a:r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631163" y="1702088"/>
            <a:ext cx="3236912" cy="1830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/>
              <a:t>Communication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dirty="0"/>
              <a:t>Communicating Instructions</a:t>
            </a:r>
          </a:p>
          <a:p>
            <a:pPr algn="ctr"/>
            <a:r>
              <a:rPr lang="en-US" sz="1600" dirty="0"/>
              <a:t>Providing Feedback</a:t>
            </a:r>
          </a:p>
          <a:p>
            <a:pPr algn="ctr"/>
            <a:r>
              <a:rPr lang="en-US" sz="1600" dirty="0"/>
              <a:t>Listening for Understanding</a:t>
            </a:r>
          </a:p>
        </p:txBody>
      </p:sp>
      <p:sp>
        <p:nvSpPr>
          <p:cNvPr id="10245" name="Rectangle 14"/>
          <p:cNvSpPr>
            <a:spLocks noChangeArrowheads="1"/>
          </p:cNvSpPr>
          <p:nvPr/>
        </p:nvSpPr>
        <p:spPr bwMode="auto">
          <a:xfrm>
            <a:off x="4419284" y="1703675"/>
            <a:ext cx="3236913" cy="1828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/>
              <a:t>Performance Improvement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dirty="0"/>
              <a:t>Setting Performance Goals</a:t>
            </a:r>
          </a:p>
          <a:p>
            <a:pPr algn="ctr"/>
            <a:r>
              <a:rPr lang="en-US" sz="1600" dirty="0"/>
              <a:t>Rewarding Improvement</a:t>
            </a:r>
          </a:p>
          <a:p>
            <a:pPr algn="ctr"/>
            <a:r>
              <a:rPr lang="en-US" sz="1600" dirty="0"/>
              <a:t>Dealing With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Failure</a:t>
            </a:r>
          </a:p>
          <a:p>
            <a:pPr algn="ctr"/>
            <a:r>
              <a:rPr lang="en-US" sz="1600" dirty="0"/>
              <a:t>Assessing Strengths and </a:t>
            </a:r>
            <a:br>
              <a:rPr lang="en-US" sz="1600" dirty="0"/>
            </a:br>
            <a:r>
              <a:rPr lang="en-US" sz="1600" dirty="0"/>
              <a:t>Weaknesses</a:t>
            </a: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631163" y="3684588"/>
            <a:ext cx="3236912" cy="1830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/>
              <a:t>Relationships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dirty="0"/>
              <a:t>Building Rapport and Trust</a:t>
            </a:r>
          </a:p>
          <a:p>
            <a:pPr algn="ctr"/>
            <a:r>
              <a:rPr lang="en-US" sz="1600" dirty="0"/>
              <a:t>Motivating Others</a:t>
            </a:r>
          </a:p>
          <a:p>
            <a:pPr algn="ctr"/>
            <a:r>
              <a:rPr lang="en-US" sz="1600" dirty="0"/>
              <a:t>Working  With Personal Issues</a:t>
            </a:r>
          </a:p>
          <a:p>
            <a:pPr algn="ctr"/>
            <a:r>
              <a:rPr lang="en-US" sz="1600" dirty="0"/>
              <a:t>Confronting Difficult Situations</a:t>
            </a:r>
          </a:p>
        </p:txBody>
      </p:sp>
      <p:sp>
        <p:nvSpPr>
          <p:cNvPr id="10247" name="Rectangle 18"/>
          <p:cNvSpPr>
            <a:spLocks noChangeArrowheads="1"/>
          </p:cNvSpPr>
          <p:nvPr/>
        </p:nvSpPr>
        <p:spPr bwMode="auto">
          <a:xfrm>
            <a:off x="4419284" y="3766847"/>
            <a:ext cx="3236913" cy="1828800"/>
          </a:xfrm>
          <a:prstGeom prst="rect">
            <a:avLst/>
          </a:prstGeom>
          <a:solidFill>
            <a:srgbClr val="336699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/>
              <a:t>Execution</a:t>
            </a:r>
          </a:p>
          <a:p>
            <a:pPr algn="ctr"/>
            <a:endParaRPr lang="en-US" sz="1600" b="1"/>
          </a:p>
          <a:p>
            <a:pPr algn="ctr"/>
            <a:r>
              <a:rPr lang="en-US" sz="1600"/>
              <a:t>Responding to Requests</a:t>
            </a:r>
          </a:p>
          <a:p>
            <a:pPr algn="ctr"/>
            <a:r>
              <a:rPr lang="en-US" sz="1600"/>
              <a:t>Following Through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2111395" y="203873"/>
            <a:ext cx="6808547" cy="114047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Coaches Provide Feedback </a:t>
            </a:r>
            <a:br>
              <a:rPr lang="en-US" dirty="0"/>
            </a:br>
            <a:r>
              <a:rPr lang="en-US" dirty="0"/>
              <a:t>that is….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Meant to improve skills by making team members aware of what was right or wrong about their performance</a:t>
            </a:r>
          </a:p>
          <a:p>
            <a:pPr eaLnBrk="1" hangingPunct="1"/>
            <a:r>
              <a:rPr lang="en-US" dirty="0"/>
              <a:t>Considered a development tool used to enhance task performance</a:t>
            </a:r>
          </a:p>
          <a:p>
            <a:pPr eaLnBrk="1" hangingPunct="1"/>
            <a:r>
              <a:rPr lang="en-US" dirty="0"/>
              <a:t>Two way, that is, it allows team members the opportunity to interact and ask questions</a:t>
            </a:r>
          </a:p>
        </p:txBody>
      </p:sp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19FCDA78-AE87-4C21-B604-BFEE38B64CCE}" type="slidenum">
              <a:rPr lang="en-US" smtClean="0"/>
              <a:pPr/>
              <a:t>4</a:t>
            </a:fld>
            <a:r>
              <a:rPr lang="en-US"/>
              <a:t>  </a:t>
            </a:r>
          </a:p>
        </p:txBody>
      </p:sp>
      <p:pic>
        <p:nvPicPr>
          <p:cNvPr id="1026" name="Picture 2" descr="5,788 Funny Coach Photos and Premium High Res Pictures - Getty Images">
            <a:extLst>
              <a:ext uri="{FF2B5EF4-FFF2-40B4-BE49-F238E27FC236}">
                <a16:creationId xmlns:a16="http://schemas.microsoft.com/office/drawing/2014/main" id="{692BB31C-46D5-411C-AA82-FA3382BCB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740" y="4462295"/>
            <a:ext cx="2918372" cy="219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671518" y="179287"/>
            <a:ext cx="6347713" cy="849807"/>
          </a:xfrm>
        </p:spPr>
        <p:txBody>
          <a:bodyPr/>
          <a:lstStyle/>
          <a:p>
            <a:pPr eaLnBrk="1" hangingPunct="1"/>
            <a:r>
              <a:rPr lang="en-US" dirty="0"/>
              <a:t>Feedback Should </a:t>
            </a:r>
            <a:r>
              <a:rPr lang="en-US" dirty="0">
                <a:solidFill>
                  <a:srgbClr val="660033"/>
                </a:solidFill>
              </a:rPr>
              <a:t>Be….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idx="1"/>
          </p:nvPr>
        </p:nvSpPr>
        <p:spPr>
          <a:xfrm>
            <a:off x="121617" y="1271681"/>
            <a:ext cx="7239000" cy="380293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Well Intentioned:</a:t>
            </a:r>
          </a:p>
          <a:p>
            <a:pPr eaLnBrk="1" hangingPunct="1"/>
            <a:r>
              <a:rPr lang="en-US" sz="1800" dirty="0"/>
              <a:t>Feedback gives information, not advice</a:t>
            </a:r>
          </a:p>
          <a:p>
            <a:pPr eaLnBrk="1" hangingPunct="1"/>
            <a:r>
              <a:rPr lang="en-US" sz="1800" dirty="0"/>
              <a:t>Feedback will not fix what you believe is wrong with another person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Nonjudgmental:</a:t>
            </a:r>
          </a:p>
          <a:p>
            <a:pPr eaLnBrk="1" hangingPunct="1"/>
            <a:r>
              <a:rPr lang="en-US" sz="1800" dirty="0"/>
              <a:t>Do not use terms like “good” or “bad”</a:t>
            </a:r>
          </a:p>
          <a:p>
            <a:pPr eaLnBrk="1" hangingPunct="1"/>
            <a:r>
              <a:rPr lang="en-US" sz="1800" dirty="0"/>
              <a:t>The goal of feedback is to help someone understand and accept the effects of his or her behavior on others</a:t>
            </a:r>
          </a:p>
          <a:p>
            <a:pPr marL="457200" lvl="1" indent="0" eaLnBrk="1" hangingPunct="1">
              <a:buNone/>
            </a:pPr>
            <a:endParaRPr lang="en-US" dirty="0"/>
          </a:p>
          <a:p>
            <a:pPr marL="457200" lvl="1" indent="0" eaLnBrk="1" hangingPunct="1">
              <a:buNone/>
            </a:pPr>
            <a:endParaRPr lang="en-US" sz="1600" dirty="0"/>
          </a:p>
          <a:p>
            <a:pPr marL="457200" lvl="1" indent="0" eaLnBrk="1" hangingPunct="1">
              <a:buNone/>
            </a:pPr>
            <a:endParaRPr lang="en-US" sz="1600" dirty="0"/>
          </a:p>
          <a:p>
            <a:pPr eaLnBrk="1" hangingPunct="1"/>
            <a:endParaRPr lang="en-US" sz="1600" dirty="0"/>
          </a:p>
        </p:txBody>
      </p:sp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D5119518-AC90-479B-B55E-C50A7C7D4968}" type="slidenum">
              <a:rPr lang="en-US" smtClean="0"/>
              <a:pPr/>
              <a:t>5</a:t>
            </a:fld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4042A-7BF2-4A2A-B429-530818C53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795" y="294132"/>
            <a:ext cx="5087113" cy="757428"/>
          </a:xfrm>
        </p:spPr>
        <p:txBody>
          <a:bodyPr/>
          <a:lstStyle/>
          <a:p>
            <a:r>
              <a:rPr lang="en-US" dirty="0"/>
              <a:t>3 to 1 ratio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1CC95-59C8-4BFE-AEC3-51BA481E0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1 coaching opportunity use 3 positive feedback</a:t>
            </a:r>
          </a:p>
          <a:p>
            <a:endParaRPr lang="en-US" dirty="0"/>
          </a:p>
          <a:p>
            <a:pPr lvl="1"/>
            <a:r>
              <a:rPr lang="en-US" dirty="0"/>
              <a:t>Ex: meeting deadlines has been a concern, however, employee has great attitude, works well with others, always takes on more.  You now have 3 positive feedback for them and add 1 opportunity of how meeting deadlines is also as important.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17BF5-E1EA-4C5F-90B6-3843D940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7668C0DA-4B76-4CD3-9D6E-785A7A8AE42E}" type="slidenum">
              <a:rPr lang="en-US" smtClean="0"/>
              <a:pPr>
                <a:defRPr/>
              </a:pPr>
              <a:t>6</a:t>
            </a:fld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3964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742824" y="288651"/>
            <a:ext cx="3623286" cy="704472"/>
          </a:xfrm>
        </p:spPr>
        <p:txBody>
          <a:bodyPr/>
          <a:lstStyle/>
          <a:p>
            <a:pPr eaLnBrk="1" hangingPunct="1"/>
            <a:r>
              <a:rPr lang="en-US" dirty="0"/>
              <a:t>Coaching Tips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idx="1"/>
          </p:nvPr>
        </p:nvSpPr>
        <p:spPr>
          <a:xfrm>
            <a:off x="691351" y="1657350"/>
            <a:ext cx="6705600" cy="35433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Do…..</a:t>
            </a:r>
          </a:p>
          <a:p>
            <a:pPr lvl="1" eaLnBrk="1" hangingPunct="1"/>
            <a:r>
              <a:rPr lang="en-US" sz="2000" dirty="0"/>
              <a:t>Actively monitor and assess team performance</a:t>
            </a:r>
          </a:p>
          <a:p>
            <a:pPr lvl="1" eaLnBrk="1" hangingPunct="1"/>
            <a:r>
              <a:rPr lang="en-US" sz="2000" dirty="0"/>
              <a:t>Establish performance goals and expectations</a:t>
            </a:r>
          </a:p>
          <a:p>
            <a:pPr lvl="1" eaLnBrk="1" hangingPunct="1"/>
            <a:r>
              <a:rPr lang="en-US" sz="2000" dirty="0"/>
              <a:t>Acknowledge desired teamwork behaviors and skills through feedback</a:t>
            </a:r>
          </a:p>
          <a:p>
            <a:pPr lvl="1" eaLnBrk="1" hangingPunct="1"/>
            <a:r>
              <a:rPr lang="en-US" sz="2000" dirty="0"/>
              <a:t>Coach by example; be a good mentor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Do not…..</a:t>
            </a:r>
          </a:p>
          <a:p>
            <a:pPr lvl="1" eaLnBrk="1" hangingPunct="1"/>
            <a:r>
              <a:rPr lang="en-US" sz="2000" dirty="0"/>
              <a:t>Coach from a distance</a:t>
            </a:r>
          </a:p>
          <a:p>
            <a:pPr lvl="1" eaLnBrk="1" hangingPunct="1"/>
            <a:r>
              <a:rPr lang="en-US" sz="2000" dirty="0"/>
              <a:t>Coach only to problem solve</a:t>
            </a:r>
          </a:p>
          <a:p>
            <a:pPr lvl="1" eaLnBrk="1" hangingPunct="1"/>
            <a:r>
              <a:rPr lang="en-US" sz="2000" dirty="0"/>
              <a:t>Lecture instead of coach</a:t>
            </a:r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D8AB4E1C-B6C0-4F4D-B3EE-5E17E63818F6}" type="slidenum">
              <a:rPr lang="en-US" smtClean="0"/>
              <a:pPr/>
              <a:t>7</a:t>
            </a:fld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999684" y="226581"/>
            <a:ext cx="8382000" cy="914400"/>
          </a:xfrm>
        </p:spPr>
        <p:txBody>
          <a:bodyPr/>
          <a:lstStyle/>
          <a:p>
            <a:pPr eaLnBrk="1" hangingPunct="1"/>
            <a:r>
              <a:rPr lang="en-US" dirty="0"/>
              <a:t>The Results of Good Coaching Are…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idx="1"/>
          </p:nvPr>
        </p:nvSpPr>
        <p:spPr>
          <a:xfrm>
            <a:off x="357787" y="1819522"/>
            <a:ext cx="7239000" cy="3049204"/>
          </a:xfrm>
        </p:spPr>
        <p:txBody>
          <a:bodyPr/>
          <a:lstStyle/>
          <a:p>
            <a:pPr eaLnBrk="1" hangingPunct="1"/>
            <a:r>
              <a:rPr lang="en-US" dirty="0"/>
              <a:t>Defined and understood goals</a:t>
            </a:r>
          </a:p>
          <a:p>
            <a:pPr eaLnBrk="1" hangingPunct="1"/>
            <a:r>
              <a:rPr lang="en-US" dirty="0"/>
              <a:t>Aligned expectations between the team leader and team members </a:t>
            </a:r>
          </a:p>
          <a:p>
            <a:pPr eaLnBrk="1" hangingPunct="1"/>
            <a:r>
              <a:rPr lang="en-US" dirty="0"/>
              <a:t>Transfer of knowledge on a “just-in-time” basis</a:t>
            </a:r>
          </a:p>
          <a:p>
            <a:pPr eaLnBrk="1" hangingPunct="1"/>
            <a:r>
              <a:rPr lang="en-US" dirty="0"/>
              <a:t>Increased individual motivation and morale</a:t>
            </a:r>
          </a:p>
          <a:p>
            <a:pPr eaLnBrk="1" hangingPunct="1"/>
            <a:r>
              <a:rPr lang="en-US" dirty="0"/>
              <a:t>A more adaptive and </a:t>
            </a:r>
            <a:r>
              <a:rPr lang="en-US"/>
              <a:t>reactive team</a:t>
            </a:r>
            <a:endParaRPr lang="en-US" dirty="0"/>
          </a:p>
        </p:txBody>
      </p:sp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394EE1B4-4502-48B9-A4D3-73A0D550BB83}" type="slidenum">
              <a:rPr lang="en-US" smtClean="0"/>
              <a:pPr/>
              <a:t>8</a:t>
            </a:fld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1" y="264429"/>
            <a:ext cx="6347713" cy="1320800"/>
          </a:xfrm>
        </p:spPr>
        <p:txBody>
          <a:bodyPr/>
          <a:lstStyle/>
          <a:p>
            <a:pPr eaLnBrk="1" hangingPunct="1"/>
            <a:r>
              <a:rPr lang="en-US" dirty="0"/>
              <a:t>How To Implement a </a:t>
            </a:r>
            <a:br>
              <a:rPr lang="en-US" dirty="0"/>
            </a:br>
            <a:r>
              <a:rPr lang="en-US" dirty="0"/>
              <a:t>Coaching Strategy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889760"/>
            <a:ext cx="7162800" cy="3543300"/>
          </a:xfrm>
        </p:spPr>
        <p:txBody>
          <a:bodyPr/>
          <a:lstStyle/>
          <a:p>
            <a:pPr eaLnBrk="1" hangingPunct="1"/>
            <a:r>
              <a:rPr lang="en-US" dirty="0"/>
              <a:t>Present coaching concept to leadership </a:t>
            </a:r>
          </a:p>
          <a:p>
            <a:pPr eaLnBrk="1" hangingPunct="1"/>
            <a:r>
              <a:rPr lang="en-US" dirty="0"/>
              <a:t>Select coaches based on the characteristics and competencies of an effective coach</a:t>
            </a:r>
          </a:p>
          <a:p>
            <a:pPr eaLnBrk="1" hangingPunct="1"/>
            <a:r>
              <a:rPr lang="en-US" dirty="0"/>
              <a:t>Conduct a session on coaching for the appointed coaches</a:t>
            </a:r>
          </a:p>
          <a:p>
            <a:pPr eaLnBrk="1" hangingPunct="1"/>
            <a:r>
              <a:rPr lang="en-US" dirty="0"/>
              <a:t>Match coaches with team members </a:t>
            </a:r>
          </a:p>
          <a:p>
            <a:pPr eaLnBrk="1" hangingPunct="1"/>
            <a:r>
              <a:rPr lang="en-US" dirty="0"/>
              <a:t>Leverage current performance tools or create new tools to help coaches sustain a coaching environment 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 </a:t>
            </a:r>
            <a:fld id="{44A63844-CCEE-4DC5-BD41-D7D7A1555B89}" type="slidenum">
              <a:rPr lang="en-US" smtClean="0"/>
              <a:pPr/>
              <a:t>9</a:t>
            </a:fld>
            <a:r>
              <a:rPr lang="en-US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Main_Olive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11192</TotalTime>
  <Words>609</Words>
  <Application>Microsoft Office PowerPoint</Application>
  <PresentationFormat>On-screen Show (4:3)</PresentationFormat>
  <Paragraphs>117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Verdana</vt:lpstr>
      <vt:lpstr>Wingdings</vt:lpstr>
      <vt:lpstr>Wingdings 3</vt:lpstr>
      <vt:lpstr>Facet</vt:lpstr>
      <vt:lpstr>PowerPoint Presentation</vt:lpstr>
      <vt:lpstr>What is Coaching</vt:lpstr>
      <vt:lpstr>Coaching Competencies</vt:lpstr>
      <vt:lpstr>Coaches Provide Feedback  that is….</vt:lpstr>
      <vt:lpstr>Feedback Should Be….</vt:lpstr>
      <vt:lpstr>3 to 1 ratio concept</vt:lpstr>
      <vt:lpstr>Coaching Tips</vt:lpstr>
      <vt:lpstr>The Results of Good Coaching Are…</vt:lpstr>
      <vt:lpstr>How To Implement a  Coaching Strategy</vt:lpstr>
      <vt:lpstr>Teamwork Actions</vt:lpstr>
      <vt:lpstr>When coaching always do…</vt:lpstr>
      <vt:lpstr>Types of employees are… should know what type of employee you have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</dc:creator>
  <cp:lastModifiedBy>Ani Geragosian</cp:lastModifiedBy>
  <cp:revision>182</cp:revision>
  <cp:lastPrinted>2012-03-22T14:25:43Z</cp:lastPrinted>
  <dcterms:created xsi:type="dcterms:W3CDTF">2005-06-03T11:42:16Z</dcterms:created>
  <dcterms:modified xsi:type="dcterms:W3CDTF">2022-02-18T02:44:33Z</dcterms:modified>
</cp:coreProperties>
</file>